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6" r:id="rId3"/>
    <p:sldId id="257" r:id="rId4"/>
    <p:sldId id="258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13.07.2018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13.07.2018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13.07.2018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/>
          <p:nvPr/>
        </p:nvSpPr>
        <p:spPr>
          <a:xfrm>
            <a:off x="827584" y="3153968"/>
            <a:ext cx="7582349" cy="13647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35717" tIns="35717" rIns="35717" bIns="35717" anchor="ctr">
            <a:spAutoFit/>
          </a:bodyPr>
          <a:lstStyle/>
          <a:p>
            <a:pPr algn="ctr">
              <a:defRPr sz="5000">
                <a:solidFill>
                  <a:srgbClr val="53585F"/>
                </a:solidFill>
                <a:latin typeface="Helvetica Neue Thin"/>
                <a:ea typeface="Helvetica Neue Thin"/>
                <a:cs typeface="Helvetica Neue Thin"/>
                <a:sym typeface="Helvetica Neue Thin"/>
              </a:defRPr>
            </a:pPr>
            <a:r>
              <a:rPr lang="ru-RU" sz="2800" b="1" dirty="0">
                <a:solidFill>
                  <a:srgbClr val="188AD8"/>
                </a:solidFill>
                <a:latin typeface="Arial" pitchFamily="34" charset="0"/>
                <a:ea typeface="Helvetica Neue"/>
                <a:cs typeface="Arial" pitchFamily="34" charset="0"/>
                <a:sym typeface="Helvetica Neue"/>
              </a:rPr>
              <a:t>РЕЙТИНГОВАЯ ОЦЕНКА ДЕЯТЕЛЬНОСТИ</a:t>
            </a:r>
          </a:p>
          <a:p>
            <a:pPr algn="ctr">
              <a:defRPr sz="5000">
                <a:solidFill>
                  <a:srgbClr val="53585F"/>
                </a:solidFill>
                <a:latin typeface="Helvetica Neue Thin"/>
                <a:ea typeface="Helvetica Neue Thin"/>
                <a:cs typeface="Helvetica Neue Thin"/>
                <a:sym typeface="Helvetica Neue Thin"/>
              </a:defRPr>
            </a:pPr>
            <a:r>
              <a:rPr lang="ru-RU" sz="2800" b="1" dirty="0" smtClean="0">
                <a:solidFill>
                  <a:srgbClr val="188AD8"/>
                </a:solidFill>
                <a:latin typeface="Arial" pitchFamily="34" charset="0"/>
                <a:ea typeface="Helvetica Neue"/>
                <a:cs typeface="Arial" pitchFamily="34" charset="0"/>
                <a:sym typeface="Helvetica Neue"/>
              </a:rPr>
              <a:t>Родильных домов </a:t>
            </a:r>
            <a:r>
              <a:rPr lang="ru-RU" sz="2800" b="1" dirty="0">
                <a:solidFill>
                  <a:srgbClr val="188AD8"/>
                </a:solidFill>
                <a:latin typeface="Arial" pitchFamily="34" charset="0"/>
                <a:ea typeface="Helvetica Neue"/>
                <a:cs typeface="Arial" pitchFamily="34" charset="0"/>
                <a:sym typeface="Helvetica Neue"/>
              </a:rPr>
              <a:t>и Перинатальных центров по итогам 2017 года</a:t>
            </a:r>
          </a:p>
        </p:txBody>
      </p:sp>
      <p:sp>
        <p:nvSpPr>
          <p:cNvPr id="8" name="красная полоса" descr="Красная полоса"/>
          <p:cNvSpPr>
            <a:spLocks noGrp="1"/>
          </p:cNvSpPr>
          <p:nvPr>
            <p:ph type="ctrTitle"/>
          </p:nvPr>
        </p:nvSpPr>
        <p:spPr>
          <a:xfrm>
            <a:off x="323528" y="215900"/>
            <a:ext cx="8208912" cy="692150"/>
          </a:xfrm>
          <a:prstGeom prst="rect">
            <a:avLst/>
          </a:prstGeom>
          <a:solidFill>
            <a:srgbClr val="188A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r>
              <a:rPr lang="ru-RU" altLang="ru-RU" sz="1600" b="1" dirty="0">
                <a:solidFill>
                  <a:schemeClr val="bg1"/>
                </a:solidFill>
                <a:latin typeface="Arial" charset="0"/>
              </a:rPr>
              <a:t>РЕСПУБЛИКАНСКИЙ ЦЕНТР РАЗВИТИЯ ЗДРАВООХРАНЕНИЯ</a:t>
            </a:r>
            <a:br>
              <a:rPr lang="ru-RU" altLang="ru-RU" sz="1600" b="1" dirty="0">
                <a:solidFill>
                  <a:schemeClr val="bg1"/>
                </a:solidFill>
                <a:latin typeface="Arial" charset="0"/>
              </a:rPr>
            </a:br>
            <a:r>
              <a:rPr lang="ru-RU" altLang="ru-RU" sz="1600" b="1" dirty="0">
                <a:solidFill>
                  <a:schemeClr val="bg1"/>
                </a:solidFill>
                <a:latin typeface="Arial" charset="0"/>
              </a:rPr>
              <a:t>МИНИСТЕРСТВА ЗДРАВООХРАНЕНИЯ РЕСПУБЛИКИ </a:t>
            </a:r>
            <a:r>
              <a:rPr lang="ru-RU" altLang="ru-RU" sz="1600" b="1" dirty="0" smtClean="0">
                <a:solidFill>
                  <a:schemeClr val="bg1"/>
                </a:solidFill>
                <a:latin typeface="Arial" charset="0"/>
              </a:rPr>
              <a:t>КАЗАХСТАН</a:t>
            </a:r>
            <a:endParaRPr lang="ru-RU" dirty="0"/>
          </a:p>
        </p:txBody>
      </p:sp>
      <p:pic>
        <p:nvPicPr>
          <p:cNvPr id="9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0469"/>
          <a:stretch>
            <a:fillRect/>
          </a:stretch>
        </p:blipFill>
        <p:spPr bwMode="auto">
          <a:xfrm>
            <a:off x="88161" y="138119"/>
            <a:ext cx="883439" cy="7946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8153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3204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35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Итоги распределения звезд </a:t>
            </a:r>
            <a:r>
              <a:rPr lang="ru-RU" sz="135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городских родильных домов  и перинатальных центров по </a:t>
            </a:r>
            <a:r>
              <a:rPr lang="ru-RU" sz="135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итогам </a:t>
            </a:r>
            <a:r>
              <a:rPr lang="ru-RU" sz="135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2017 </a:t>
            </a:r>
            <a:r>
              <a:rPr lang="ru-RU" sz="135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года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2032860"/>
              </p:ext>
            </p:extLst>
          </p:nvPr>
        </p:nvGraphicFramePr>
        <p:xfrm>
          <a:off x="0" y="411772"/>
          <a:ext cx="9144004" cy="64462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762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35114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877054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115618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679262">
                <a:tc rowSpan="2">
                  <a:txBody>
                    <a:bodyPr/>
                    <a:lstStyle/>
                    <a:p>
                      <a:pPr algn="ctr"/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Регион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медицинской организации</a:t>
                      </a:r>
                    </a:p>
                    <a:p>
                      <a:pPr algn="ctr"/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 расчета</a:t>
                      </a: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клиническим показателям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</a:t>
                      </a: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=370)</a:t>
                      </a:r>
                      <a:endParaRPr lang="ru-RU" sz="105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 расчета</a:t>
                      </a: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показателям менеджмента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</a:t>
                      </a: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=780)</a:t>
                      </a:r>
                      <a:endParaRPr lang="ru-RU" sz="105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23618"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ФБ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 (%)=ФБ/</a:t>
                      </a:r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ПБ*100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Звезды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ФБ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 (%)=ФБ/</a:t>
                      </a:r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9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ахПБ</a:t>
                      </a:r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*100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Звезды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542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Жамбылская</a:t>
                      </a:r>
                      <a:r>
                        <a:rPr lang="ru-RU" sz="105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ГКП на ПХВ "Городской перинатальный центр управления здравоохранения </a:t>
                      </a:r>
                      <a:r>
                        <a:rPr lang="ru-RU" sz="10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акимата</a:t>
                      </a: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Жамбылской</a:t>
                      </a: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области"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350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95%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250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32%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542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Мангистауская</a:t>
                      </a:r>
                      <a:r>
                        <a:rPr lang="ru-RU" sz="105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ГКП на ПХВ "</a:t>
                      </a:r>
                      <a:r>
                        <a:rPr lang="ru-RU" sz="10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Жанаозенский</a:t>
                      </a: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городской родильный дом" управления здравоохранения </a:t>
                      </a:r>
                      <a:r>
                        <a:rPr lang="ru-RU" sz="10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Мангистауской</a:t>
                      </a: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области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340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92%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500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64%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542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г.Алматы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ГКП на ПХВ "Городской перинатальный центр" управления здравоохранения  г. Алматы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340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92%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620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79%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626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Карагандинская 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ТОО "Региональный акушерско-гинекологический центр"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320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86%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510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65%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7542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Костанайская 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КГП "</a:t>
                      </a:r>
                      <a:r>
                        <a:rPr lang="ru-RU" sz="10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Аркалыкский</a:t>
                      </a: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родильный дом" Управления здравоохранения </a:t>
                      </a:r>
                      <a:r>
                        <a:rPr lang="ru-RU" sz="10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акимата</a:t>
                      </a: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Костанайской</a:t>
                      </a: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области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318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86%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360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46%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6372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г.Алматы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РГП на ПХВ "Научный центр акушерства, гинекологии и </a:t>
                      </a:r>
                      <a:r>
                        <a:rPr lang="ru-RU" sz="10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перинатологии</a:t>
                      </a: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" МЗ РК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315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85%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640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82%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7663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г.Алматы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ГКП на ПХВ "Городской родильный дом №2" управления здравоохранения  г. Алматы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310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84%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430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55%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59850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ах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ПБ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максимальный пороговый балл;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ФБ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- фактический балл;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</a:t>
                      </a:r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– коэффициент результативности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  <p:grpSp>
        <p:nvGrpSpPr>
          <p:cNvPr id="4" name="Группа 3"/>
          <p:cNvGrpSpPr/>
          <p:nvPr/>
        </p:nvGrpSpPr>
        <p:grpSpPr>
          <a:xfrm>
            <a:off x="8180413" y="5410769"/>
            <a:ext cx="806733" cy="109788"/>
            <a:chOff x="4800372" y="271747"/>
            <a:chExt cx="806733" cy="148083"/>
          </a:xfrm>
        </p:grpSpPr>
        <p:sp>
          <p:nvSpPr>
            <p:cNvPr id="6" name="5-конечная звезда 5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5-конечная звезда 6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5-конечная звезда 7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5-конечная звезда 8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" name="Группа 9"/>
          <p:cNvGrpSpPr/>
          <p:nvPr/>
        </p:nvGrpSpPr>
        <p:grpSpPr>
          <a:xfrm>
            <a:off x="8201081" y="3470337"/>
            <a:ext cx="806733" cy="109788"/>
            <a:chOff x="4800372" y="271747"/>
            <a:chExt cx="806733" cy="148083"/>
          </a:xfrm>
        </p:grpSpPr>
        <p:sp>
          <p:nvSpPr>
            <p:cNvPr id="11" name="5-конечная звезда 10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5-конечная звезда 12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5-конечная звезда 13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5-конечная звезда 14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6" name="Группа 15"/>
          <p:cNvGrpSpPr/>
          <p:nvPr/>
        </p:nvGrpSpPr>
        <p:grpSpPr>
          <a:xfrm>
            <a:off x="5268351" y="1979416"/>
            <a:ext cx="1068903" cy="116437"/>
            <a:chOff x="3405227" y="254701"/>
            <a:chExt cx="1022757" cy="198726"/>
          </a:xfrm>
        </p:grpSpPr>
        <p:sp>
          <p:nvSpPr>
            <p:cNvPr id="17" name="5-конечная звезда 16"/>
            <p:cNvSpPr/>
            <p:nvPr/>
          </p:nvSpPr>
          <p:spPr>
            <a:xfrm>
              <a:off x="3405227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5-конечная звезда 17"/>
            <p:cNvSpPr/>
            <p:nvPr/>
          </p:nvSpPr>
          <p:spPr>
            <a:xfrm>
              <a:off x="3629635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5-конечная звезда 18"/>
            <p:cNvSpPr/>
            <p:nvPr/>
          </p:nvSpPr>
          <p:spPr>
            <a:xfrm>
              <a:off x="3851920" y="25470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5-конечная звезда 19"/>
            <p:cNvSpPr/>
            <p:nvPr/>
          </p:nvSpPr>
          <p:spPr>
            <a:xfrm>
              <a:off x="4067944" y="254701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5-конечная звезда 20"/>
            <p:cNvSpPr/>
            <p:nvPr/>
          </p:nvSpPr>
          <p:spPr>
            <a:xfrm>
              <a:off x="4283968" y="26369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2" name="Группа 21"/>
          <p:cNvGrpSpPr/>
          <p:nvPr/>
        </p:nvGrpSpPr>
        <p:grpSpPr>
          <a:xfrm>
            <a:off x="5238144" y="2733245"/>
            <a:ext cx="1068903" cy="116437"/>
            <a:chOff x="3405227" y="254701"/>
            <a:chExt cx="1022757" cy="198726"/>
          </a:xfrm>
        </p:grpSpPr>
        <p:sp>
          <p:nvSpPr>
            <p:cNvPr id="23" name="5-конечная звезда 22"/>
            <p:cNvSpPr/>
            <p:nvPr/>
          </p:nvSpPr>
          <p:spPr>
            <a:xfrm>
              <a:off x="3405227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5-конечная звезда 23"/>
            <p:cNvSpPr/>
            <p:nvPr/>
          </p:nvSpPr>
          <p:spPr>
            <a:xfrm>
              <a:off x="3629635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5-конечная звезда 24"/>
            <p:cNvSpPr/>
            <p:nvPr/>
          </p:nvSpPr>
          <p:spPr>
            <a:xfrm>
              <a:off x="3851920" y="25470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5-конечная звезда 25"/>
            <p:cNvSpPr/>
            <p:nvPr/>
          </p:nvSpPr>
          <p:spPr>
            <a:xfrm>
              <a:off x="4067944" y="254701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5-конечная звезда 26"/>
            <p:cNvSpPr/>
            <p:nvPr/>
          </p:nvSpPr>
          <p:spPr>
            <a:xfrm>
              <a:off x="4283968" y="26369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8" name="Группа 27"/>
          <p:cNvGrpSpPr/>
          <p:nvPr/>
        </p:nvGrpSpPr>
        <p:grpSpPr>
          <a:xfrm>
            <a:off x="5251749" y="3463688"/>
            <a:ext cx="1068903" cy="116437"/>
            <a:chOff x="3405227" y="254701"/>
            <a:chExt cx="1022757" cy="198726"/>
          </a:xfrm>
        </p:grpSpPr>
        <p:sp>
          <p:nvSpPr>
            <p:cNvPr id="29" name="5-конечная звезда 28"/>
            <p:cNvSpPr/>
            <p:nvPr/>
          </p:nvSpPr>
          <p:spPr>
            <a:xfrm>
              <a:off x="3405227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5-конечная звезда 29"/>
            <p:cNvSpPr/>
            <p:nvPr/>
          </p:nvSpPr>
          <p:spPr>
            <a:xfrm>
              <a:off x="3629635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5-конечная звезда 30"/>
            <p:cNvSpPr/>
            <p:nvPr/>
          </p:nvSpPr>
          <p:spPr>
            <a:xfrm>
              <a:off x="3851920" y="25470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5-конечная звезда 31"/>
            <p:cNvSpPr/>
            <p:nvPr/>
          </p:nvSpPr>
          <p:spPr>
            <a:xfrm>
              <a:off x="4067944" y="254701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5-конечная звезда 32"/>
            <p:cNvSpPr/>
            <p:nvPr/>
          </p:nvSpPr>
          <p:spPr>
            <a:xfrm>
              <a:off x="4283968" y="26369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4" name="Группа 33"/>
          <p:cNvGrpSpPr/>
          <p:nvPr/>
        </p:nvGrpSpPr>
        <p:grpSpPr>
          <a:xfrm>
            <a:off x="5268351" y="4096964"/>
            <a:ext cx="1068903" cy="116437"/>
            <a:chOff x="3405227" y="254701"/>
            <a:chExt cx="1022757" cy="198726"/>
          </a:xfrm>
        </p:grpSpPr>
        <p:sp>
          <p:nvSpPr>
            <p:cNvPr id="35" name="5-конечная звезда 34"/>
            <p:cNvSpPr/>
            <p:nvPr/>
          </p:nvSpPr>
          <p:spPr>
            <a:xfrm>
              <a:off x="3405227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" name="5-конечная звезда 35"/>
            <p:cNvSpPr/>
            <p:nvPr/>
          </p:nvSpPr>
          <p:spPr>
            <a:xfrm>
              <a:off x="3629635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" name="5-конечная звезда 36"/>
            <p:cNvSpPr/>
            <p:nvPr/>
          </p:nvSpPr>
          <p:spPr>
            <a:xfrm>
              <a:off x="3851920" y="25470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" name="5-конечная звезда 37"/>
            <p:cNvSpPr/>
            <p:nvPr/>
          </p:nvSpPr>
          <p:spPr>
            <a:xfrm>
              <a:off x="4067944" y="254701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9" name="5-конечная звезда 38"/>
            <p:cNvSpPr/>
            <p:nvPr/>
          </p:nvSpPr>
          <p:spPr>
            <a:xfrm>
              <a:off x="4283968" y="26369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0" name="Группа 39"/>
          <p:cNvGrpSpPr/>
          <p:nvPr/>
        </p:nvGrpSpPr>
        <p:grpSpPr>
          <a:xfrm>
            <a:off x="5259401" y="4731585"/>
            <a:ext cx="1068903" cy="116437"/>
            <a:chOff x="3405227" y="254701"/>
            <a:chExt cx="1022757" cy="198726"/>
          </a:xfrm>
        </p:grpSpPr>
        <p:sp>
          <p:nvSpPr>
            <p:cNvPr id="41" name="5-конечная звезда 40"/>
            <p:cNvSpPr/>
            <p:nvPr/>
          </p:nvSpPr>
          <p:spPr>
            <a:xfrm>
              <a:off x="3405227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2" name="5-конечная звезда 41"/>
            <p:cNvSpPr/>
            <p:nvPr/>
          </p:nvSpPr>
          <p:spPr>
            <a:xfrm>
              <a:off x="3629635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3" name="5-конечная звезда 42"/>
            <p:cNvSpPr/>
            <p:nvPr/>
          </p:nvSpPr>
          <p:spPr>
            <a:xfrm>
              <a:off x="3851920" y="25470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4" name="5-конечная звезда 43"/>
            <p:cNvSpPr/>
            <p:nvPr/>
          </p:nvSpPr>
          <p:spPr>
            <a:xfrm>
              <a:off x="4067944" y="254701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5" name="5-конечная звезда 44"/>
            <p:cNvSpPr/>
            <p:nvPr/>
          </p:nvSpPr>
          <p:spPr>
            <a:xfrm>
              <a:off x="4283968" y="26369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6" name="Группа 45"/>
          <p:cNvGrpSpPr/>
          <p:nvPr/>
        </p:nvGrpSpPr>
        <p:grpSpPr>
          <a:xfrm>
            <a:off x="5270490" y="5404120"/>
            <a:ext cx="1068903" cy="116437"/>
            <a:chOff x="3405227" y="254701"/>
            <a:chExt cx="1022757" cy="198726"/>
          </a:xfrm>
        </p:grpSpPr>
        <p:sp>
          <p:nvSpPr>
            <p:cNvPr id="47" name="5-конечная звезда 46"/>
            <p:cNvSpPr/>
            <p:nvPr/>
          </p:nvSpPr>
          <p:spPr>
            <a:xfrm>
              <a:off x="3405227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8" name="5-конечная звезда 47"/>
            <p:cNvSpPr/>
            <p:nvPr/>
          </p:nvSpPr>
          <p:spPr>
            <a:xfrm>
              <a:off x="3629635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9" name="5-конечная звезда 48"/>
            <p:cNvSpPr/>
            <p:nvPr/>
          </p:nvSpPr>
          <p:spPr>
            <a:xfrm>
              <a:off x="3851920" y="25470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0" name="5-конечная звезда 49"/>
            <p:cNvSpPr/>
            <p:nvPr/>
          </p:nvSpPr>
          <p:spPr>
            <a:xfrm>
              <a:off x="4067944" y="254701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5-конечная звезда 50"/>
            <p:cNvSpPr/>
            <p:nvPr/>
          </p:nvSpPr>
          <p:spPr>
            <a:xfrm>
              <a:off x="4283968" y="26369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2" name="Группа 51"/>
          <p:cNvGrpSpPr/>
          <p:nvPr/>
        </p:nvGrpSpPr>
        <p:grpSpPr>
          <a:xfrm>
            <a:off x="5382911" y="6139698"/>
            <a:ext cx="806733" cy="109788"/>
            <a:chOff x="4800372" y="271747"/>
            <a:chExt cx="806733" cy="148083"/>
          </a:xfrm>
        </p:grpSpPr>
        <p:sp>
          <p:nvSpPr>
            <p:cNvPr id="53" name="5-конечная звезда 52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4" name="5-конечная звезда 53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5" name="5-конечная звезда 54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6" name="5-конечная звезда 55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57" name="Группа 56"/>
          <p:cNvGrpSpPr/>
          <p:nvPr/>
        </p:nvGrpSpPr>
        <p:grpSpPr>
          <a:xfrm>
            <a:off x="8344017" y="2734627"/>
            <a:ext cx="582325" cy="109788"/>
            <a:chOff x="6236568" y="276066"/>
            <a:chExt cx="582325" cy="148083"/>
          </a:xfrm>
        </p:grpSpPr>
        <p:sp>
          <p:nvSpPr>
            <p:cNvPr id="58" name="5-конечная звезда 57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9" name="5-конечная звезда 58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5-конечная звезда 59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1" name="Группа 60"/>
          <p:cNvGrpSpPr/>
          <p:nvPr/>
        </p:nvGrpSpPr>
        <p:grpSpPr>
          <a:xfrm>
            <a:off x="8318004" y="4103613"/>
            <a:ext cx="582325" cy="109788"/>
            <a:chOff x="6236568" y="276066"/>
            <a:chExt cx="582325" cy="148083"/>
          </a:xfrm>
        </p:grpSpPr>
        <p:sp>
          <p:nvSpPr>
            <p:cNvPr id="62" name="5-конечная звезда 61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3" name="5-конечная звезда 62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4" name="5-конечная звезда 63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5" name="Группа 64"/>
          <p:cNvGrpSpPr/>
          <p:nvPr/>
        </p:nvGrpSpPr>
        <p:grpSpPr>
          <a:xfrm>
            <a:off x="8309023" y="6139700"/>
            <a:ext cx="582325" cy="109788"/>
            <a:chOff x="6236568" y="276066"/>
            <a:chExt cx="582325" cy="148083"/>
          </a:xfrm>
        </p:grpSpPr>
        <p:sp>
          <p:nvSpPr>
            <p:cNvPr id="66" name="5-конечная звезда 65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7" name="5-конечная звезда 66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8" name="5-конечная звезда 67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9" name="Группа 68"/>
          <p:cNvGrpSpPr/>
          <p:nvPr/>
        </p:nvGrpSpPr>
        <p:grpSpPr>
          <a:xfrm>
            <a:off x="8426544" y="1980107"/>
            <a:ext cx="365246" cy="109788"/>
            <a:chOff x="7472157" y="269324"/>
            <a:chExt cx="365246" cy="148082"/>
          </a:xfrm>
        </p:grpSpPr>
        <p:sp>
          <p:nvSpPr>
            <p:cNvPr id="70" name="5-конечная звезда 69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1" name="5-конечная звезда 70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2" name="Группа 71"/>
          <p:cNvGrpSpPr/>
          <p:nvPr/>
        </p:nvGrpSpPr>
        <p:grpSpPr>
          <a:xfrm>
            <a:off x="8430286" y="4732966"/>
            <a:ext cx="365246" cy="109788"/>
            <a:chOff x="7472157" y="269324"/>
            <a:chExt cx="365246" cy="148082"/>
          </a:xfrm>
        </p:grpSpPr>
        <p:sp>
          <p:nvSpPr>
            <p:cNvPr id="73" name="5-конечная звезда 72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4" name="5-конечная звезда 73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688568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3"/>
          <p:cNvSpPr>
            <a:spLocks noGrp="1"/>
          </p:cNvSpPr>
          <p:nvPr>
            <p:ph type="title"/>
          </p:nvPr>
        </p:nvSpPr>
        <p:spPr>
          <a:xfrm>
            <a:off x="1480" y="0"/>
            <a:ext cx="9142520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Итоги распределения звезд 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городских родильных домов  и перинатальных центров по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итогам 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2017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года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0195281"/>
              </p:ext>
            </p:extLst>
          </p:nvPr>
        </p:nvGraphicFramePr>
        <p:xfrm>
          <a:off x="12828" y="451751"/>
          <a:ext cx="9131173" cy="64062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363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7968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3049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4964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16879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53247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898148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197532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612440">
                <a:tc rowSpan="2">
                  <a:txBody>
                    <a:bodyPr/>
                    <a:lstStyle/>
                    <a:p>
                      <a:pPr algn="ctr"/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Регион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медицинской организации</a:t>
                      </a:r>
                    </a:p>
                    <a:p>
                      <a:pPr algn="ctr"/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 расчета</a:t>
                      </a: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клиническим показателям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</a:t>
                      </a: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=370)</a:t>
                      </a:r>
                      <a:endParaRPr lang="ru-RU" sz="105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 расчета</a:t>
                      </a: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показателям менеджмента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</a:t>
                      </a: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=780)</a:t>
                      </a:r>
                      <a:endParaRPr lang="ru-RU" sz="105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34677"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ФБ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 (%)=ФБ/</a:t>
                      </a:r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9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ахПБ</a:t>
                      </a:r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*100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Звезды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ФБ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 (%)=ФБ/</a:t>
                      </a:r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9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ахПБ</a:t>
                      </a:r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*100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Звезды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745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г.Астана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ГКП на ПХВ «Перинатальный центр № 2» </a:t>
                      </a:r>
                      <a:r>
                        <a:rPr lang="ru-RU" sz="10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акимата</a:t>
                      </a: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города Астаны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312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84%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310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40%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825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Костанайская</a:t>
                      </a:r>
                      <a:r>
                        <a:rPr lang="ru-RU" sz="105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КГП «</a:t>
                      </a:r>
                      <a:r>
                        <a:rPr lang="ru-RU" sz="10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Рудненский</a:t>
                      </a: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перинатальный центр» </a:t>
                      </a:r>
                      <a:r>
                        <a:rPr lang="ru-RU" sz="105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управления </a:t>
                      </a: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здравоохранения </a:t>
                      </a:r>
                      <a:r>
                        <a:rPr lang="ru-RU" sz="10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акимата</a:t>
                      </a: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Костанайской</a:t>
                      </a: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области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302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82%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465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60%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9782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Алматинская</a:t>
                      </a:r>
                      <a:r>
                        <a:rPr lang="ru-RU" sz="105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ГКП на ПХВ "</a:t>
                      </a:r>
                      <a:r>
                        <a:rPr lang="ru-RU" sz="10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Есикский</a:t>
                      </a: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родильный дом" государственного учреждения "Управление здравоохранения </a:t>
                      </a:r>
                      <a:r>
                        <a:rPr lang="ru-RU" sz="10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Алматинской</a:t>
                      </a: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области"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300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81%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200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26%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8883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Атырауская</a:t>
                      </a:r>
                      <a:r>
                        <a:rPr lang="ru-RU" sz="105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КГП на ПХВ "</a:t>
                      </a:r>
                      <a:r>
                        <a:rPr lang="ru-RU" sz="10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Атырауский</a:t>
                      </a: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городской родильный дом" Управления здравоохранения </a:t>
                      </a:r>
                      <a:r>
                        <a:rPr lang="ru-RU" sz="10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Атырауской</a:t>
                      </a: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области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300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81%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140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18%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8883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Карагандинская 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КГП "Перинатальный центр города </a:t>
                      </a:r>
                      <a:r>
                        <a:rPr lang="ru-RU" sz="10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Жезказган</a:t>
                      </a: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" управления здравоохранения Карагандинской области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300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81%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440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56%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8883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г.Алматы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ГКП на ПХВ "Городской родильный дом №4" Управления здравоохранения города Алматы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300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81%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530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68%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58711">
                <a:tc grid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ах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ПБ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максимальный пороговый балл;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ФБ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- фактический балл;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</a:t>
                      </a:r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– коэффициент результативности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grpSp>
        <p:nvGrpSpPr>
          <p:cNvPr id="4" name="Группа 3"/>
          <p:cNvGrpSpPr/>
          <p:nvPr/>
        </p:nvGrpSpPr>
        <p:grpSpPr>
          <a:xfrm>
            <a:off x="5263398" y="1879452"/>
            <a:ext cx="806733" cy="109788"/>
            <a:chOff x="4800372" y="271747"/>
            <a:chExt cx="806733" cy="148083"/>
          </a:xfrm>
        </p:grpSpPr>
        <p:sp>
          <p:nvSpPr>
            <p:cNvPr id="6" name="5-конечная звезда 5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5-конечная звезда 6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5-конечная звезда 7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5-конечная звезда 8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" name="Группа 9"/>
          <p:cNvGrpSpPr/>
          <p:nvPr/>
        </p:nvGrpSpPr>
        <p:grpSpPr>
          <a:xfrm>
            <a:off x="5260169" y="2564903"/>
            <a:ext cx="806733" cy="109788"/>
            <a:chOff x="4800372" y="271747"/>
            <a:chExt cx="806733" cy="148083"/>
          </a:xfrm>
        </p:grpSpPr>
        <p:sp>
          <p:nvSpPr>
            <p:cNvPr id="11" name="5-конечная звезда 10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5-конечная звезда 12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5-конечная звезда 13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5-конечная звезда 14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6" name="Группа 15"/>
          <p:cNvGrpSpPr/>
          <p:nvPr/>
        </p:nvGrpSpPr>
        <p:grpSpPr>
          <a:xfrm>
            <a:off x="5256940" y="3419417"/>
            <a:ext cx="806733" cy="109788"/>
            <a:chOff x="4800372" y="271747"/>
            <a:chExt cx="806733" cy="148083"/>
          </a:xfrm>
        </p:grpSpPr>
        <p:sp>
          <p:nvSpPr>
            <p:cNvPr id="17" name="5-конечная звезда 16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5-конечная звезда 17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5-конечная звезда 18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5-конечная звезда 19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1" name="Группа 20"/>
          <p:cNvGrpSpPr/>
          <p:nvPr/>
        </p:nvGrpSpPr>
        <p:grpSpPr>
          <a:xfrm>
            <a:off x="5256940" y="4324956"/>
            <a:ext cx="806733" cy="109788"/>
            <a:chOff x="4800372" y="271747"/>
            <a:chExt cx="806733" cy="148083"/>
          </a:xfrm>
        </p:grpSpPr>
        <p:sp>
          <p:nvSpPr>
            <p:cNvPr id="22" name="5-конечная звезда 21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5-конечная звезда 22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5-конечная звезда 23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5-конечная звезда 24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6" name="Группа 25"/>
          <p:cNvGrpSpPr/>
          <p:nvPr/>
        </p:nvGrpSpPr>
        <p:grpSpPr>
          <a:xfrm>
            <a:off x="5250873" y="5205136"/>
            <a:ext cx="806733" cy="109788"/>
            <a:chOff x="4800372" y="271747"/>
            <a:chExt cx="806733" cy="148083"/>
          </a:xfrm>
        </p:grpSpPr>
        <p:sp>
          <p:nvSpPr>
            <p:cNvPr id="27" name="5-конечная звезда 26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5-конечная звезда 27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5-конечная звезда 28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5-конечная звезда 29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1" name="Группа 30"/>
          <p:cNvGrpSpPr/>
          <p:nvPr/>
        </p:nvGrpSpPr>
        <p:grpSpPr>
          <a:xfrm>
            <a:off x="5263398" y="6067187"/>
            <a:ext cx="806733" cy="109788"/>
            <a:chOff x="4800372" y="271747"/>
            <a:chExt cx="806733" cy="148083"/>
          </a:xfrm>
        </p:grpSpPr>
        <p:sp>
          <p:nvSpPr>
            <p:cNvPr id="32" name="5-конечная звезда 31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5-конечная звезда 32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5-конечная звезда 33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5-конечная звезда 34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6" name="Группа 35"/>
          <p:cNvGrpSpPr/>
          <p:nvPr/>
        </p:nvGrpSpPr>
        <p:grpSpPr>
          <a:xfrm>
            <a:off x="8206806" y="6072631"/>
            <a:ext cx="590709" cy="109787"/>
            <a:chOff x="4800372" y="271748"/>
            <a:chExt cx="590709" cy="148082"/>
          </a:xfrm>
        </p:grpSpPr>
        <p:sp>
          <p:nvSpPr>
            <p:cNvPr id="37" name="5-конечная звезда 36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" name="5-конечная звезда 37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9" name="5-конечная звезда 38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1" name="Группа 40"/>
          <p:cNvGrpSpPr/>
          <p:nvPr/>
        </p:nvGrpSpPr>
        <p:grpSpPr>
          <a:xfrm>
            <a:off x="8288253" y="1879453"/>
            <a:ext cx="365246" cy="109788"/>
            <a:chOff x="7472157" y="269324"/>
            <a:chExt cx="365246" cy="148082"/>
          </a:xfrm>
        </p:grpSpPr>
        <p:sp>
          <p:nvSpPr>
            <p:cNvPr id="42" name="5-конечная звезда 41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3" name="5-конечная звезда 42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4" name="Группа 43"/>
          <p:cNvGrpSpPr/>
          <p:nvPr/>
        </p:nvGrpSpPr>
        <p:grpSpPr>
          <a:xfrm>
            <a:off x="8206806" y="2571262"/>
            <a:ext cx="582325" cy="109788"/>
            <a:chOff x="6236568" y="276066"/>
            <a:chExt cx="582325" cy="148083"/>
          </a:xfrm>
        </p:grpSpPr>
        <p:sp>
          <p:nvSpPr>
            <p:cNvPr id="45" name="5-конечная звезда 44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6" name="5-конечная звезда 45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7" name="5-конечная звезда 46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8" name="Группа 47"/>
          <p:cNvGrpSpPr/>
          <p:nvPr/>
        </p:nvGrpSpPr>
        <p:grpSpPr>
          <a:xfrm>
            <a:off x="8206806" y="5242014"/>
            <a:ext cx="582325" cy="109788"/>
            <a:chOff x="6236568" y="276066"/>
            <a:chExt cx="582325" cy="148083"/>
          </a:xfrm>
        </p:grpSpPr>
        <p:sp>
          <p:nvSpPr>
            <p:cNvPr id="49" name="5-конечная звезда 48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0" name="5-конечная звезда 49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5-конечная звезда 50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52" name="5-конечная звезда 51"/>
          <p:cNvSpPr/>
          <p:nvPr/>
        </p:nvSpPr>
        <p:spPr>
          <a:xfrm>
            <a:off x="8429091" y="3474311"/>
            <a:ext cx="144016" cy="109788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5-конечная звезда 52"/>
          <p:cNvSpPr/>
          <p:nvPr/>
        </p:nvSpPr>
        <p:spPr>
          <a:xfrm>
            <a:off x="8431214" y="4382217"/>
            <a:ext cx="144016" cy="109788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3398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3204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Итоги распределения звезд </a:t>
            </a:r>
            <a:r>
              <a:rPr lang="ru-RU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городских родильных домов  и перинатальных центров по </a:t>
            </a:r>
            <a:r>
              <a:rPr lang="ru-RU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итогам </a:t>
            </a:r>
            <a:r>
              <a:rPr lang="ru-RU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2017 </a:t>
            </a:r>
            <a:r>
              <a:rPr lang="ru-RU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года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0796707"/>
              </p:ext>
            </p:extLst>
          </p:nvPr>
        </p:nvGraphicFramePr>
        <p:xfrm>
          <a:off x="-2" y="404665"/>
          <a:ext cx="9144001" cy="64533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996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855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5059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0257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23837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867463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883167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996336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619237">
                <a:tc rowSpan="2">
                  <a:txBody>
                    <a:bodyPr/>
                    <a:lstStyle/>
                    <a:p>
                      <a:pPr algn="ctr"/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Регион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медицинской организации</a:t>
                      </a:r>
                    </a:p>
                    <a:p>
                      <a:pPr algn="ctr"/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 расчета</a:t>
                      </a: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клиническим показателям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</a:t>
                      </a: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=370)</a:t>
                      </a:r>
                      <a:endParaRPr lang="ru-RU" sz="105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 расчета</a:t>
                      </a: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показателям менеджмента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</a:t>
                      </a: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=780)</a:t>
                      </a:r>
                      <a:endParaRPr lang="ru-RU" sz="105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10077"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ФБ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 (%)=ФБ/</a:t>
                      </a:r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ПБ*100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Звезды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ФБ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 (%)=ФБ/</a:t>
                      </a:r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9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ахПБ</a:t>
                      </a:r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*100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Звезды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427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г.Алматы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ГКП на ПХВ "Центр </a:t>
                      </a:r>
                      <a:r>
                        <a:rPr lang="ru-RU" sz="10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перинатологии</a:t>
                      </a: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и детской кардиохирургии" Управления здравоохранения города Алматы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300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81%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540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69%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790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ВКО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КГП на ПХВ "Перинатальный центр города Семей" УЗ ВКО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297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80%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310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40%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549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Мангистауская</a:t>
                      </a: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ГКП на ПХВ </a:t>
                      </a:r>
                      <a:r>
                        <a:rPr lang="ru-RU" sz="10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Актауский</a:t>
                      </a: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городской перинатальный центр Управления здравоохранения </a:t>
                      </a:r>
                      <a:r>
                        <a:rPr lang="ru-RU" sz="10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Мангистауской</a:t>
                      </a: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области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290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78%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380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49%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412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г.Алматы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ГКП на ПХВ "Городской родильный дом №1" Управления здравоохранения города Алматы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290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78%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390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50%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277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г.Алматы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ГКП на ПХВ "Городской родильный дом №5" Управления здравоохранения города Алматы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290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78%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630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81%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8414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Карагандинская 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КГП "Перинатальный центр города Караганды" управления здравоохранения Карагандинской области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285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77%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320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41%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9612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Карагандинская 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КГП "Родильный дом города Темиртау" управления здравоохранения Карагандинской области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280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76%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540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69%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75505">
                <a:tc grid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ах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ПБ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максимальный пороговый балл;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ФБ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- фактический балл;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</a:t>
                      </a:r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– коэффициент результативности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  <p:grpSp>
        <p:nvGrpSpPr>
          <p:cNvPr id="4" name="Группа 3"/>
          <p:cNvGrpSpPr/>
          <p:nvPr/>
        </p:nvGrpSpPr>
        <p:grpSpPr>
          <a:xfrm>
            <a:off x="5364088" y="1772816"/>
            <a:ext cx="806733" cy="109788"/>
            <a:chOff x="4800372" y="271747"/>
            <a:chExt cx="806733" cy="148083"/>
          </a:xfrm>
        </p:grpSpPr>
        <p:sp>
          <p:nvSpPr>
            <p:cNvPr id="6" name="5-конечная звезда 5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5-конечная звезда 6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5-конечная звезда 7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5-конечная звезда 8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" name="Группа 9"/>
          <p:cNvGrpSpPr/>
          <p:nvPr/>
        </p:nvGrpSpPr>
        <p:grpSpPr>
          <a:xfrm>
            <a:off x="8353961" y="1798300"/>
            <a:ext cx="590709" cy="109787"/>
            <a:chOff x="4800372" y="271748"/>
            <a:chExt cx="590709" cy="148082"/>
          </a:xfrm>
        </p:grpSpPr>
        <p:sp>
          <p:nvSpPr>
            <p:cNvPr id="11" name="5-конечная звезда 10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5-конечная звезда 12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5-конечная звезда 13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6" name="Группа 15"/>
          <p:cNvGrpSpPr/>
          <p:nvPr/>
        </p:nvGrpSpPr>
        <p:grpSpPr>
          <a:xfrm>
            <a:off x="5368660" y="2348880"/>
            <a:ext cx="806733" cy="109788"/>
            <a:chOff x="4800372" y="271747"/>
            <a:chExt cx="806733" cy="148083"/>
          </a:xfrm>
        </p:grpSpPr>
        <p:sp>
          <p:nvSpPr>
            <p:cNvPr id="17" name="5-конечная звезда 16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5-конечная звезда 17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5-конечная звезда 18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5-конечная звезда 19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1" name="Группа 20"/>
          <p:cNvGrpSpPr/>
          <p:nvPr/>
        </p:nvGrpSpPr>
        <p:grpSpPr>
          <a:xfrm>
            <a:off x="5368660" y="2996952"/>
            <a:ext cx="806733" cy="109788"/>
            <a:chOff x="4800372" y="271747"/>
            <a:chExt cx="806733" cy="148083"/>
          </a:xfrm>
        </p:grpSpPr>
        <p:sp>
          <p:nvSpPr>
            <p:cNvPr id="22" name="5-конечная звезда 21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5-конечная звезда 22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5-конечная звезда 23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5-конечная звезда 24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6" name="Группа 25"/>
          <p:cNvGrpSpPr/>
          <p:nvPr/>
        </p:nvGrpSpPr>
        <p:grpSpPr>
          <a:xfrm>
            <a:off x="5368660" y="3734147"/>
            <a:ext cx="806733" cy="109788"/>
            <a:chOff x="4800372" y="271747"/>
            <a:chExt cx="806733" cy="148083"/>
          </a:xfrm>
        </p:grpSpPr>
        <p:sp>
          <p:nvSpPr>
            <p:cNvPr id="27" name="5-конечная звезда 26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5-конечная звезда 27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5-конечная звезда 28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5-конечная звезда 29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1" name="Группа 30"/>
          <p:cNvGrpSpPr/>
          <p:nvPr/>
        </p:nvGrpSpPr>
        <p:grpSpPr>
          <a:xfrm>
            <a:off x="5368660" y="4365104"/>
            <a:ext cx="806733" cy="109788"/>
            <a:chOff x="4800372" y="271747"/>
            <a:chExt cx="806733" cy="148083"/>
          </a:xfrm>
        </p:grpSpPr>
        <p:sp>
          <p:nvSpPr>
            <p:cNvPr id="32" name="5-конечная звезда 31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5-конечная звезда 32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5-конечная звезда 33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5-конечная звезда 34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6" name="Группа 35"/>
          <p:cNvGrpSpPr/>
          <p:nvPr/>
        </p:nvGrpSpPr>
        <p:grpSpPr>
          <a:xfrm>
            <a:off x="5368660" y="5085184"/>
            <a:ext cx="806733" cy="109788"/>
            <a:chOff x="4800372" y="271747"/>
            <a:chExt cx="806733" cy="148083"/>
          </a:xfrm>
        </p:grpSpPr>
        <p:sp>
          <p:nvSpPr>
            <p:cNvPr id="37" name="5-конечная звезда 36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" name="5-конечная звезда 37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9" name="5-конечная звезда 38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0" name="5-конечная звезда 39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1" name="Группа 40"/>
          <p:cNvGrpSpPr/>
          <p:nvPr/>
        </p:nvGrpSpPr>
        <p:grpSpPr>
          <a:xfrm>
            <a:off x="5366659" y="5949280"/>
            <a:ext cx="806733" cy="109788"/>
            <a:chOff x="4800372" y="271747"/>
            <a:chExt cx="806733" cy="148083"/>
          </a:xfrm>
        </p:grpSpPr>
        <p:sp>
          <p:nvSpPr>
            <p:cNvPr id="42" name="5-конечная звезда 41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3" name="5-конечная звезда 42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4" name="5-конечная звезда 43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5" name="5-конечная звезда 44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6" name="Группа 45"/>
          <p:cNvGrpSpPr/>
          <p:nvPr/>
        </p:nvGrpSpPr>
        <p:grpSpPr>
          <a:xfrm>
            <a:off x="8316415" y="5949281"/>
            <a:ext cx="590709" cy="109787"/>
            <a:chOff x="4800372" y="271748"/>
            <a:chExt cx="590709" cy="148082"/>
          </a:xfrm>
        </p:grpSpPr>
        <p:sp>
          <p:nvSpPr>
            <p:cNvPr id="47" name="5-конечная звезда 46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8" name="5-конечная звезда 47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9" name="5-конечная звезда 48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1" name="Группа 50"/>
          <p:cNvGrpSpPr/>
          <p:nvPr/>
        </p:nvGrpSpPr>
        <p:grpSpPr>
          <a:xfrm>
            <a:off x="8208403" y="4365105"/>
            <a:ext cx="806733" cy="109788"/>
            <a:chOff x="4800372" y="271747"/>
            <a:chExt cx="806733" cy="148083"/>
          </a:xfrm>
        </p:grpSpPr>
        <p:sp>
          <p:nvSpPr>
            <p:cNvPr id="52" name="5-конечная звезда 51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5-конечная звезда 52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5-конечная звезда 53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5" name="5-конечная звезда 54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6" name="Группа 55"/>
          <p:cNvGrpSpPr/>
          <p:nvPr/>
        </p:nvGrpSpPr>
        <p:grpSpPr>
          <a:xfrm>
            <a:off x="8434353" y="2998703"/>
            <a:ext cx="366301" cy="109787"/>
            <a:chOff x="6236568" y="276067"/>
            <a:chExt cx="366301" cy="148082"/>
          </a:xfrm>
        </p:grpSpPr>
        <p:sp>
          <p:nvSpPr>
            <p:cNvPr id="57" name="5-конечная звезда 56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5-конечная звезда 57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0" name="Группа 59"/>
          <p:cNvGrpSpPr/>
          <p:nvPr/>
        </p:nvGrpSpPr>
        <p:grpSpPr>
          <a:xfrm>
            <a:off x="8320607" y="3734148"/>
            <a:ext cx="582325" cy="109788"/>
            <a:chOff x="6236568" y="276066"/>
            <a:chExt cx="582325" cy="148083"/>
          </a:xfrm>
        </p:grpSpPr>
        <p:sp>
          <p:nvSpPr>
            <p:cNvPr id="61" name="5-конечная звезда 60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2" name="5-конечная звезда 61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3" name="5-конечная звезда 62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4" name="Группа 63"/>
          <p:cNvGrpSpPr/>
          <p:nvPr/>
        </p:nvGrpSpPr>
        <p:grpSpPr>
          <a:xfrm>
            <a:off x="8467754" y="2371280"/>
            <a:ext cx="365246" cy="109788"/>
            <a:chOff x="7472157" y="269324"/>
            <a:chExt cx="365246" cy="148082"/>
          </a:xfrm>
        </p:grpSpPr>
        <p:sp>
          <p:nvSpPr>
            <p:cNvPr id="65" name="5-конечная звезда 64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6" name="5-конечная звезда 65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7" name="Группа 66"/>
          <p:cNvGrpSpPr/>
          <p:nvPr/>
        </p:nvGrpSpPr>
        <p:grpSpPr>
          <a:xfrm>
            <a:off x="8439320" y="5127887"/>
            <a:ext cx="365246" cy="109788"/>
            <a:chOff x="7472157" y="269324"/>
            <a:chExt cx="365246" cy="148082"/>
          </a:xfrm>
        </p:grpSpPr>
        <p:sp>
          <p:nvSpPr>
            <p:cNvPr id="68" name="5-конечная звезда 67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9" name="5-конечная звезда 68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4275855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3"/>
          <p:cNvSpPr>
            <a:spLocks noGrp="1"/>
          </p:cNvSpPr>
          <p:nvPr>
            <p:ph type="title"/>
          </p:nvPr>
        </p:nvSpPr>
        <p:spPr>
          <a:xfrm>
            <a:off x="-18246" y="-26397"/>
            <a:ext cx="9162245" cy="43204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Итоги распределения звезд </a:t>
            </a:r>
            <a:r>
              <a:rPr lang="ru-RU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городских родильных домов  и перинатальных центров по </a:t>
            </a:r>
            <a:r>
              <a:rPr lang="ru-RU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итогам </a:t>
            </a:r>
            <a:r>
              <a:rPr lang="ru-RU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2017 </a:t>
            </a:r>
            <a:r>
              <a:rPr lang="ru-RU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года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3511856"/>
              </p:ext>
            </p:extLst>
          </p:nvPr>
        </p:nvGraphicFramePr>
        <p:xfrm>
          <a:off x="0" y="404664"/>
          <a:ext cx="9108504" cy="64533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838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42403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6110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8914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3489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587645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101835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881469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678231"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Регион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медицинской организации</a:t>
                      </a:r>
                    </a:p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 расчета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клиническим показателям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</a:t>
                      </a: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370</a:t>
                      </a: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05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 расчета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показателям менеджмента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</a:t>
                      </a: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780</a:t>
                      </a: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2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74171"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ФБ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КР (%)=ФБ/</a:t>
                      </a:r>
                      <a:r>
                        <a:rPr lang="en-US" sz="10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ах ПБ*100</a:t>
                      </a:r>
                      <a:endParaRPr lang="ru-RU" sz="10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Звезды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ФБ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 (%)=ФБ/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ПБ*100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Звезды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262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Павлодарская 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КГП на ПХВ "Экибастузский родильный дом" управления здравоохранения Павлодарской области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280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76%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260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33%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9042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г.Астана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ГКП на ПХВ "Перинатальный центр №3" </a:t>
                      </a:r>
                      <a:r>
                        <a:rPr lang="ru-RU" sz="10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акимата</a:t>
                      </a: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города Астаны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280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76%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460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59%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038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г.Астана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ГКП на ПХВ "Перинатальный центр №1" </a:t>
                      </a:r>
                      <a:r>
                        <a:rPr lang="ru-RU" sz="10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акимата</a:t>
                      </a: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города Астаны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278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75%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275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35%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1052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Алматинская</a:t>
                      </a:r>
                      <a:r>
                        <a:rPr lang="ru-RU" sz="105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ГКП на ПХВ "</a:t>
                      </a:r>
                      <a:r>
                        <a:rPr lang="ru-RU" sz="10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Жаркентский</a:t>
                      </a: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родильный дом" государственного учреждения "Управление здравоохранения </a:t>
                      </a:r>
                      <a:r>
                        <a:rPr lang="ru-RU" sz="10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Алматинской</a:t>
                      </a: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области"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264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71%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230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30%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2097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ЮКО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ГКП на ПХВ "</a:t>
                      </a:r>
                      <a:r>
                        <a:rPr lang="ru-RU" sz="10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Шымкентский</a:t>
                      </a: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городской родильный дом №2" управления здравоохранения Южно-Казахстанской области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190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51%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115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15%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51539">
                <a:tc grid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ах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ПБ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максимальный пороговый балл;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ФБ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- фактический балл;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</a:t>
                      </a:r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– коэффициент результативности</a:t>
                      </a:r>
                      <a:endParaRPr lang="ru-RU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grpSp>
        <p:nvGrpSpPr>
          <p:cNvPr id="4" name="Группа 3"/>
          <p:cNvGrpSpPr/>
          <p:nvPr/>
        </p:nvGrpSpPr>
        <p:grpSpPr>
          <a:xfrm>
            <a:off x="5470539" y="2058836"/>
            <a:ext cx="806733" cy="109788"/>
            <a:chOff x="4800372" y="271747"/>
            <a:chExt cx="806733" cy="148083"/>
          </a:xfrm>
        </p:grpSpPr>
        <p:sp>
          <p:nvSpPr>
            <p:cNvPr id="6" name="5-конечная звезда 5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5-конечная звезда 6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5-конечная звезда 7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5-конечная звезда 8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" name="Группа 9"/>
          <p:cNvGrpSpPr/>
          <p:nvPr/>
        </p:nvGrpSpPr>
        <p:grpSpPr>
          <a:xfrm>
            <a:off x="5470539" y="2897837"/>
            <a:ext cx="806733" cy="109788"/>
            <a:chOff x="4800372" y="271747"/>
            <a:chExt cx="806733" cy="148083"/>
          </a:xfrm>
        </p:grpSpPr>
        <p:sp>
          <p:nvSpPr>
            <p:cNvPr id="11" name="5-конечная звезда 10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5-конечная звезда 12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5-конечная звезда 13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5-конечная звезда 14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6" name="Группа 15"/>
          <p:cNvGrpSpPr/>
          <p:nvPr/>
        </p:nvGrpSpPr>
        <p:grpSpPr>
          <a:xfrm>
            <a:off x="5470539" y="3721793"/>
            <a:ext cx="806733" cy="109788"/>
            <a:chOff x="4800372" y="271747"/>
            <a:chExt cx="806733" cy="148083"/>
          </a:xfrm>
        </p:grpSpPr>
        <p:sp>
          <p:nvSpPr>
            <p:cNvPr id="17" name="5-конечная звезда 16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5-конечная звезда 17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5-конечная звезда 18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5-конечная звезда 19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1" name="Группа 20"/>
          <p:cNvGrpSpPr/>
          <p:nvPr/>
        </p:nvGrpSpPr>
        <p:grpSpPr>
          <a:xfrm>
            <a:off x="5470539" y="4615357"/>
            <a:ext cx="806733" cy="109788"/>
            <a:chOff x="4800372" y="271747"/>
            <a:chExt cx="806733" cy="148083"/>
          </a:xfrm>
        </p:grpSpPr>
        <p:sp>
          <p:nvSpPr>
            <p:cNvPr id="22" name="5-конечная звезда 21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5-конечная звезда 22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5-конечная звезда 23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5-конечная звезда 24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6" name="Группа 25"/>
          <p:cNvGrpSpPr/>
          <p:nvPr/>
        </p:nvGrpSpPr>
        <p:grpSpPr>
          <a:xfrm>
            <a:off x="5614555" y="5805264"/>
            <a:ext cx="582325" cy="109788"/>
            <a:chOff x="6236568" y="276066"/>
            <a:chExt cx="582325" cy="148083"/>
          </a:xfrm>
        </p:grpSpPr>
        <p:sp>
          <p:nvSpPr>
            <p:cNvPr id="27" name="5-конечная звезда 26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5-конечная звезда 27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5-конечная звезда 28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0" name="Группа 29"/>
          <p:cNvGrpSpPr/>
          <p:nvPr/>
        </p:nvGrpSpPr>
        <p:grpSpPr>
          <a:xfrm>
            <a:off x="8319546" y="2888119"/>
            <a:ext cx="582325" cy="109788"/>
            <a:chOff x="6236568" y="276066"/>
            <a:chExt cx="582325" cy="148083"/>
          </a:xfrm>
        </p:grpSpPr>
        <p:sp>
          <p:nvSpPr>
            <p:cNvPr id="31" name="5-конечная звезда 30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5-конечная звезда 31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5-конечная звезда 32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4" name="Группа 33"/>
          <p:cNvGrpSpPr/>
          <p:nvPr/>
        </p:nvGrpSpPr>
        <p:grpSpPr>
          <a:xfrm>
            <a:off x="8466693" y="2058835"/>
            <a:ext cx="365246" cy="109788"/>
            <a:chOff x="7472157" y="269324"/>
            <a:chExt cx="365246" cy="148082"/>
          </a:xfrm>
        </p:grpSpPr>
        <p:sp>
          <p:nvSpPr>
            <p:cNvPr id="35" name="5-конечная звезда 34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" name="5-конечная звезда 35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7" name="Группа 36"/>
          <p:cNvGrpSpPr/>
          <p:nvPr/>
        </p:nvGrpSpPr>
        <p:grpSpPr>
          <a:xfrm>
            <a:off x="8460432" y="3751259"/>
            <a:ext cx="365246" cy="109788"/>
            <a:chOff x="7472157" y="269324"/>
            <a:chExt cx="365246" cy="148082"/>
          </a:xfrm>
        </p:grpSpPr>
        <p:sp>
          <p:nvSpPr>
            <p:cNvPr id="38" name="5-конечная звезда 37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9" name="5-конечная звезда 38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0" name="Группа 39"/>
          <p:cNvGrpSpPr/>
          <p:nvPr/>
        </p:nvGrpSpPr>
        <p:grpSpPr>
          <a:xfrm>
            <a:off x="8460432" y="4615355"/>
            <a:ext cx="365246" cy="109788"/>
            <a:chOff x="7472157" y="269324"/>
            <a:chExt cx="365246" cy="148082"/>
          </a:xfrm>
        </p:grpSpPr>
        <p:sp>
          <p:nvSpPr>
            <p:cNvPr id="41" name="5-конечная звезда 40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2" name="5-конечная звезда 41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43" name="5-конечная звезда 42"/>
          <p:cNvSpPr/>
          <p:nvPr/>
        </p:nvSpPr>
        <p:spPr>
          <a:xfrm>
            <a:off x="8543907" y="5750372"/>
            <a:ext cx="144016" cy="109788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5803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3"/>
          <p:cNvSpPr>
            <a:spLocks noGrp="1"/>
          </p:cNvSpPr>
          <p:nvPr>
            <p:ph type="title"/>
          </p:nvPr>
        </p:nvSpPr>
        <p:spPr>
          <a:xfrm>
            <a:off x="17794" y="0"/>
            <a:ext cx="9126206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Итоги распределения звезд </a:t>
            </a:r>
            <a:r>
              <a:rPr lang="ru-RU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областных перинатальных центров по </a:t>
            </a:r>
            <a:r>
              <a:rPr lang="ru-RU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итогам </a:t>
            </a:r>
            <a:r>
              <a:rPr lang="ru-RU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2017 </a:t>
            </a:r>
            <a:r>
              <a:rPr lang="ru-RU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года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2581922"/>
              </p:ext>
            </p:extLst>
          </p:nvPr>
        </p:nvGraphicFramePr>
        <p:xfrm>
          <a:off x="0" y="548681"/>
          <a:ext cx="9144000" cy="63093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987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43348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6367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5864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25361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589936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032387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032389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692960"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Регион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медицинской организации</a:t>
                      </a:r>
                    </a:p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 расчета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клиническим показателям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</a:t>
                      </a: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370</a:t>
                      </a: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05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 расчета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показателям менеджмента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</a:t>
                      </a: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780</a:t>
                      </a: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2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57800"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ФБ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 (%)=ФБ/</a:t>
                      </a:r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 </a:t>
                      </a:r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 100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Звезды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ФБ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КР (%)=ФБ/</a:t>
                      </a:r>
                      <a:r>
                        <a:rPr lang="en-US" sz="9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9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ах ПБ *100</a:t>
                      </a:r>
                      <a:endParaRPr lang="ru-RU" sz="9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Звезды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552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Акмолинская</a:t>
                      </a:r>
                      <a:r>
                        <a:rPr lang="ru-RU" sz="105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ГКП на ПХВ "Перинатальный центр" при управлении здравоохранения Акмолинской области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350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95%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550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71%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0997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ЗКО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ГКП на ПХВ </a:t>
                      </a:r>
                      <a:r>
                        <a:rPr lang="ru-RU" sz="105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"Областной перинатальный центр" управления здравоохранения </a:t>
                      </a:r>
                      <a:r>
                        <a:rPr lang="ru-RU" sz="105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акимата</a:t>
                      </a:r>
                      <a:r>
                        <a:rPr lang="ru-RU" sz="105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Западно-Казахстанской области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350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95%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515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66%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552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Актюбинская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ГКП на ПХВ «Областной перинатальный центр» ГУ «Управление здравоохранения Актюбинской области»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340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92%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365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47%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8552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Костанайская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КГП "</a:t>
                      </a:r>
                      <a:r>
                        <a:rPr lang="ru-RU" sz="10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Костанайский</a:t>
                      </a: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перинатальный центр" Управления здравоохранения </a:t>
                      </a:r>
                      <a:r>
                        <a:rPr lang="ru-RU" sz="10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акимата</a:t>
                      </a: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Костанайской</a:t>
                      </a: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области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340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92%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530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68%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1673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Атырауская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КГП на </a:t>
                      </a:r>
                      <a:r>
                        <a:rPr lang="ru-RU" sz="10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ПХВ"Атырауский</a:t>
                      </a: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областной перинатальный центр" Управления здравоохранения </a:t>
                      </a:r>
                      <a:r>
                        <a:rPr lang="ru-RU" sz="10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Атырауской</a:t>
                      </a: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области"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335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91%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490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63%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25486">
                <a:tc grid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ах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ПБ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максимальный пороговый балл;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ФБ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- фактический балл;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</a:t>
                      </a:r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– коэффициент результативности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grpSp>
        <p:nvGrpSpPr>
          <p:cNvPr id="4" name="Группа 3"/>
          <p:cNvGrpSpPr/>
          <p:nvPr/>
        </p:nvGrpSpPr>
        <p:grpSpPr>
          <a:xfrm>
            <a:off x="5344446" y="2159542"/>
            <a:ext cx="1068903" cy="116437"/>
            <a:chOff x="3405227" y="254701"/>
            <a:chExt cx="1022757" cy="198726"/>
          </a:xfrm>
        </p:grpSpPr>
        <p:sp>
          <p:nvSpPr>
            <p:cNvPr id="6" name="5-конечная звезда 5"/>
            <p:cNvSpPr/>
            <p:nvPr/>
          </p:nvSpPr>
          <p:spPr>
            <a:xfrm>
              <a:off x="3405227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5-конечная звезда 6"/>
            <p:cNvSpPr/>
            <p:nvPr/>
          </p:nvSpPr>
          <p:spPr>
            <a:xfrm>
              <a:off x="3629635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5-конечная звезда 7"/>
            <p:cNvSpPr/>
            <p:nvPr/>
          </p:nvSpPr>
          <p:spPr>
            <a:xfrm>
              <a:off x="3851920" y="25470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5-конечная звезда 8"/>
            <p:cNvSpPr/>
            <p:nvPr/>
          </p:nvSpPr>
          <p:spPr>
            <a:xfrm>
              <a:off x="4067944" y="254701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5-конечная звезда 9"/>
            <p:cNvSpPr/>
            <p:nvPr/>
          </p:nvSpPr>
          <p:spPr>
            <a:xfrm>
              <a:off x="4283968" y="26369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" name="Группа 10"/>
          <p:cNvGrpSpPr/>
          <p:nvPr/>
        </p:nvGrpSpPr>
        <p:grpSpPr>
          <a:xfrm>
            <a:off x="5321490" y="3157328"/>
            <a:ext cx="1068903" cy="112552"/>
            <a:chOff x="3405227" y="252342"/>
            <a:chExt cx="1022757" cy="192096"/>
          </a:xfrm>
        </p:grpSpPr>
        <p:sp>
          <p:nvSpPr>
            <p:cNvPr id="13" name="5-конечная звезда 12"/>
            <p:cNvSpPr/>
            <p:nvPr/>
          </p:nvSpPr>
          <p:spPr>
            <a:xfrm>
              <a:off x="3405227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5-конечная звезда 13"/>
            <p:cNvSpPr/>
            <p:nvPr/>
          </p:nvSpPr>
          <p:spPr>
            <a:xfrm>
              <a:off x="3629635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5-конечная звезда 14"/>
            <p:cNvSpPr/>
            <p:nvPr/>
          </p:nvSpPr>
          <p:spPr>
            <a:xfrm>
              <a:off x="3851920" y="25470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5-конечная звезда 15"/>
            <p:cNvSpPr/>
            <p:nvPr/>
          </p:nvSpPr>
          <p:spPr>
            <a:xfrm>
              <a:off x="4067944" y="254701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5-конечная звезда 16"/>
            <p:cNvSpPr/>
            <p:nvPr/>
          </p:nvSpPr>
          <p:spPr>
            <a:xfrm>
              <a:off x="4283968" y="25234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8" name="Группа 17"/>
          <p:cNvGrpSpPr/>
          <p:nvPr/>
        </p:nvGrpSpPr>
        <p:grpSpPr>
          <a:xfrm>
            <a:off x="5324842" y="4135469"/>
            <a:ext cx="1068903" cy="116437"/>
            <a:chOff x="3405227" y="254701"/>
            <a:chExt cx="1022757" cy="198726"/>
          </a:xfrm>
        </p:grpSpPr>
        <p:sp>
          <p:nvSpPr>
            <p:cNvPr id="19" name="5-конечная звезда 18"/>
            <p:cNvSpPr/>
            <p:nvPr/>
          </p:nvSpPr>
          <p:spPr>
            <a:xfrm>
              <a:off x="3405227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5-конечная звезда 19"/>
            <p:cNvSpPr/>
            <p:nvPr/>
          </p:nvSpPr>
          <p:spPr>
            <a:xfrm>
              <a:off x="3629635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5-конечная звезда 20"/>
            <p:cNvSpPr/>
            <p:nvPr/>
          </p:nvSpPr>
          <p:spPr>
            <a:xfrm>
              <a:off x="3851920" y="25470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5-конечная звезда 21"/>
            <p:cNvSpPr/>
            <p:nvPr/>
          </p:nvSpPr>
          <p:spPr>
            <a:xfrm>
              <a:off x="4067944" y="254701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5-конечная звезда 22"/>
            <p:cNvSpPr/>
            <p:nvPr/>
          </p:nvSpPr>
          <p:spPr>
            <a:xfrm>
              <a:off x="4283968" y="26369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4" name="Группа 23"/>
          <p:cNvGrpSpPr/>
          <p:nvPr/>
        </p:nvGrpSpPr>
        <p:grpSpPr>
          <a:xfrm>
            <a:off x="5332494" y="4941168"/>
            <a:ext cx="1068903" cy="116437"/>
            <a:chOff x="3405227" y="254701"/>
            <a:chExt cx="1022757" cy="198726"/>
          </a:xfrm>
        </p:grpSpPr>
        <p:sp>
          <p:nvSpPr>
            <p:cNvPr id="25" name="5-конечная звезда 24"/>
            <p:cNvSpPr/>
            <p:nvPr/>
          </p:nvSpPr>
          <p:spPr>
            <a:xfrm>
              <a:off x="3405227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5-конечная звезда 25"/>
            <p:cNvSpPr/>
            <p:nvPr/>
          </p:nvSpPr>
          <p:spPr>
            <a:xfrm>
              <a:off x="3629635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5-конечная звезда 26"/>
            <p:cNvSpPr/>
            <p:nvPr/>
          </p:nvSpPr>
          <p:spPr>
            <a:xfrm>
              <a:off x="3851920" y="25470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5-конечная звезда 27"/>
            <p:cNvSpPr/>
            <p:nvPr/>
          </p:nvSpPr>
          <p:spPr>
            <a:xfrm>
              <a:off x="4067944" y="254701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5-конечная звезда 28"/>
            <p:cNvSpPr/>
            <p:nvPr/>
          </p:nvSpPr>
          <p:spPr>
            <a:xfrm>
              <a:off x="4283968" y="26369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0" name="Группа 29"/>
          <p:cNvGrpSpPr/>
          <p:nvPr/>
        </p:nvGrpSpPr>
        <p:grpSpPr>
          <a:xfrm>
            <a:off x="5321013" y="5949280"/>
            <a:ext cx="1068903" cy="116437"/>
            <a:chOff x="3405227" y="254701"/>
            <a:chExt cx="1022757" cy="198726"/>
          </a:xfrm>
        </p:grpSpPr>
        <p:sp>
          <p:nvSpPr>
            <p:cNvPr id="31" name="5-конечная звезда 30"/>
            <p:cNvSpPr/>
            <p:nvPr/>
          </p:nvSpPr>
          <p:spPr>
            <a:xfrm>
              <a:off x="3405227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5-конечная звезда 31"/>
            <p:cNvSpPr/>
            <p:nvPr/>
          </p:nvSpPr>
          <p:spPr>
            <a:xfrm>
              <a:off x="3629635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5-конечная звезда 32"/>
            <p:cNvSpPr/>
            <p:nvPr/>
          </p:nvSpPr>
          <p:spPr>
            <a:xfrm>
              <a:off x="3851920" y="25470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5-конечная звезда 33"/>
            <p:cNvSpPr/>
            <p:nvPr/>
          </p:nvSpPr>
          <p:spPr>
            <a:xfrm>
              <a:off x="4067944" y="254701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5-конечная звезда 34"/>
            <p:cNvSpPr/>
            <p:nvPr/>
          </p:nvSpPr>
          <p:spPr>
            <a:xfrm>
              <a:off x="4283968" y="26369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6" name="Группа 35"/>
          <p:cNvGrpSpPr/>
          <p:nvPr/>
        </p:nvGrpSpPr>
        <p:grpSpPr>
          <a:xfrm>
            <a:off x="8351963" y="3157327"/>
            <a:ext cx="582325" cy="109788"/>
            <a:chOff x="6236568" y="276066"/>
            <a:chExt cx="582325" cy="148083"/>
          </a:xfrm>
        </p:grpSpPr>
        <p:sp>
          <p:nvSpPr>
            <p:cNvPr id="37" name="5-конечная звезда 36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" name="5-конечная звезда 37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9" name="5-конечная звезда 38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0" name="Группа 39"/>
          <p:cNvGrpSpPr/>
          <p:nvPr/>
        </p:nvGrpSpPr>
        <p:grpSpPr>
          <a:xfrm>
            <a:off x="8294528" y="4939793"/>
            <a:ext cx="582325" cy="109788"/>
            <a:chOff x="6236568" y="276066"/>
            <a:chExt cx="582325" cy="148083"/>
          </a:xfrm>
        </p:grpSpPr>
        <p:sp>
          <p:nvSpPr>
            <p:cNvPr id="41" name="5-конечная звезда 40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2" name="5-конечная звезда 41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3" name="5-конечная звезда 42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4" name="Группа 43"/>
          <p:cNvGrpSpPr/>
          <p:nvPr/>
        </p:nvGrpSpPr>
        <p:grpSpPr>
          <a:xfrm>
            <a:off x="8276825" y="5949970"/>
            <a:ext cx="582325" cy="109788"/>
            <a:chOff x="6236568" y="276066"/>
            <a:chExt cx="582325" cy="148083"/>
          </a:xfrm>
        </p:grpSpPr>
        <p:sp>
          <p:nvSpPr>
            <p:cNvPr id="45" name="5-конечная звезда 44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6" name="5-конечная звезда 45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7" name="5-конечная звезда 46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8" name="Группа 47"/>
          <p:cNvGrpSpPr/>
          <p:nvPr/>
        </p:nvGrpSpPr>
        <p:grpSpPr>
          <a:xfrm>
            <a:off x="8186329" y="2179655"/>
            <a:ext cx="806733" cy="109788"/>
            <a:chOff x="4800372" y="271747"/>
            <a:chExt cx="806733" cy="148083"/>
          </a:xfrm>
        </p:grpSpPr>
        <p:sp>
          <p:nvSpPr>
            <p:cNvPr id="49" name="5-конечная звезда 48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0" name="5-конечная звезда 49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5-конечная звезда 50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5-конечная звезда 51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3" name="Группа 52"/>
          <p:cNvGrpSpPr/>
          <p:nvPr/>
        </p:nvGrpSpPr>
        <p:grpSpPr>
          <a:xfrm>
            <a:off x="8364461" y="4149080"/>
            <a:ext cx="365246" cy="109788"/>
            <a:chOff x="7472157" y="269324"/>
            <a:chExt cx="365246" cy="148082"/>
          </a:xfrm>
        </p:grpSpPr>
        <p:sp>
          <p:nvSpPr>
            <p:cNvPr id="54" name="5-конечная звезда 53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5" name="5-конечная звезда 54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1856937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36004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Итоги распределения звезд </a:t>
            </a:r>
            <a:r>
              <a:rPr lang="ru-RU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областных перинатальных центров по </a:t>
            </a:r>
            <a:r>
              <a:rPr lang="ru-RU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итогам </a:t>
            </a:r>
            <a:r>
              <a:rPr lang="ru-RU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2017 </a:t>
            </a:r>
            <a:r>
              <a:rPr lang="ru-RU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года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7422693"/>
              </p:ext>
            </p:extLst>
          </p:nvPr>
        </p:nvGraphicFramePr>
        <p:xfrm>
          <a:off x="0" y="387012"/>
          <a:ext cx="9144000" cy="64709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946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7892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1775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6643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26380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59473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966439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966439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713550">
                <a:tc rowSpan="2"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Регион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медицинской организации</a:t>
                      </a:r>
                    </a:p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 расчета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клиническим показателям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</a:t>
                      </a: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370</a:t>
                      </a: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1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 расчета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показателям менеджмента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</a:t>
                      </a: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780</a:t>
                      </a: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4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35162"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ФБ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 (%)=ФБ/</a:t>
                      </a:r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ПБ*100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Звезды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ФБ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КР (%)=ФБ/</a:t>
                      </a:r>
                      <a:r>
                        <a:rPr lang="en-US" sz="9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9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ах ПБ*100</a:t>
                      </a:r>
                      <a:endParaRPr lang="ru-RU" sz="9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Звезды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300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Кызылординская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ГККП "Областной перинатальный центр" управления здравоохранения </a:t>
                      </a:r>
                      <a:r>
                        <a:rPr lang="ru-RU" sz="105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Кызылординской</a:t>
                      </a:r>
                      <a:r>
                        <a:rPr lang="ru-RU" sz="105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области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330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89%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440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57%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9259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СКО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КГП на ПХВ "Областной перинатальный центр" </a:t>
                      </a:r>
                      <a:r>
                        <a:rPr lang="ru-RU" sz="10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акимата</a:t>
                      </a: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Северо-Казахстанской области Управления здравоохранения Северо-Казахстанской области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311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84%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390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51%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9259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Мангистауская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ГКП на ПХВ "Областной перинатальный центр" Управления здравоохранения  </a:t>
                      </a:r>
                      <a:r>
                        <a:rPr lang="ru-RU" sz="10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Мангистауской</a:t>
                      </a: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области </a:t>
                      </a:r>
                      <a:r>
                        <a:rPr lang="ru-RU" sz="10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акимата</a:t>
                      </a: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Мангистауской</a:t>
                      </a: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области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307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83%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510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66%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048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Карагандинская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КГП "Областной перинатальный центр" управления здравоохранения Карагандинской области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304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82%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570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73%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9444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ВКО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КГП на ПХВ "Центр матери и ребенка" управления здравоохранения Восточно-Казахстанского областного </a:t>
                      </a:r>
                      <a:r>
                        <a:rPr lang="ru-RU" sz="10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акимата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296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80%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300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39%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9444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Павлодарская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КГП на ПХВ "Павлодарский областной перинатальный центр №1" управления здравоохранения Павлодарской области, </a:t>
                      </a:r>
                      <a:r>
                        <a:rPr lang="ru-RU" sz="10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акимата</a:t>
                      </a: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Павлодарской области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275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74%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280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37%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46683">
                <a:tc grid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ах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ПБ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максимальный пороговый балл;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ФБ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- фактический балл;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</a:t>
                      </a:r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– коэффициент результативности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grpSp>
        <p:nvGrpSpPr>
          <p:cNvPr id="4" name="Группа 3"/>
          <p:cNvGrpSpPr/>
          <p:nvPr/>
        </p:nvGrpSpPr>
        <p:grpSpPr>
          <a:xfrm>
            <a:off x="5583217" y="2665893"/>
            <a:ext cx="806733" cy="109788"/>
            <a:chOff x="4800372" y="271747"/>
            <a:chExt cx="806733" cy="148083"/>
          </a:xfrm>
        </p:grpSpPr>
        <p:sp>
          <p:nvSpPr>
            <p:cNvPr id="6" name="5-конечная звезда 5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5-конечная звезда 6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5-конечная звезда 7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5-конечная звезда 8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" name="Группа 9"/>
          <p:cNvGrpSpPr/>
          <p:nvPr/>
        </p:nvGrpSpPr>
        <p:grpSpPr>
          <a:xfrm>
            <a:off x="5559385" y="3568042"/>
            <a:ext cx="806733" cy="109788"/>
            <a:chOff x="4800372" y="271747"/>
            <a:chExt cx="806733" cy="148083"/>
          </a:xfrm>
        </p:grpSpPr>
        <p:sp>
          <p:nvSpPr>
            <p:cNvPr id="11" name="5-конечная звезда 10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5-конечная звезда 12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5-конечная звезда 13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5-конечная звезда 14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6" name="Группа 15"/>
          <p:cNvGrpSpPr/>
          <p:nvPr/>
        </p:nvGrpSpPr>
        <p:grpSpPr>
          <a:xfrm>
            <a:off x="5548274" y="4357373"/>
            <a:ext cx="806733" cy="109788"/>
            <a:chOff x="4800372" y="271747"/>
            <a:chExt cx="806733" cy="148083"/>
          </a:xfrm>
        </p:grpSpPr>
        <p:sp>
          <p:nvSpPr>
            <p:cNvPr id="17" name="5-конечная звезда 16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5-конечная звезда 17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5-конечная звезда 18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5-конечная звезда 19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2" name="Группа 21"/>
          <p:cNvGrpSpPr/>
          <p:nvPr/>
        </p:nvGrpSpPr>
        <p:grpSpPr>
          <a:xfrm>
            <a:off x="5547259" y="5091401"/>
            <a:ext cx="806733" cy="109788"/>
            <a:chOff x="4800372" y="271747"/>
            <a:chExt cx="806733" cy="148083"/>
          </a:xfrm>
        </p:grpSpPr>
        <p:sp>
          <p:nvSpPr>
            <p:cNvPr id="23" name="5-конечная звезда 22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5-конечная звезда 23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5-конечная звезда 24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5-конечная звезда 25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7" name="Группа 26"/>
          <p:cNvGrpSpPr/>
          <p:nvPr/>
        </p:nvGrpSpPr>
        <p:grpSpPr>
          <a:xfrm>
            <a:off x="5547259" y="6024568"/>
            <a:ext cx="806733" cy="109788"/>
            <a:chOff x="4800372" y="271747"/>
            <a:chExt cx="806733" cy="148083"/>
          </a:xfrm>
        </p:grpSpPr>
        <p:sp>
          <p:nvSpPr>
            <p:cNvPr id="28" name="5-конечная звезда 27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5-конечная звезда 28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5-конечная звезда 29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5-конечная звезда 30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2" name="Группа 31"/>
          <p:cNvGrpSpPr/>
          <p:nvPr/>
        </p:nvGrpSpPr>
        <p:grpSpPr>
          <a:xfrm>
            <a:off x="8249637" y="4357372"/>
            <a:ext cx="806733" cy="109788"/>
            <a:chOff x="4800372" y="271747"/>
            <a:chExt cx="806733" cy="148083"/>
          </a:xfrm>
        </p:grpSpPr>
        <p:sp>
          <p:nvSpPr>
            <p:cNvPr id="33" name="5-конечная звезда 32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5-конечная звезда 33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5-конечная звезда 34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" name="5-конечная звезда 35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7" name="Группа 36"/>
          <p:cNvGrpSpPr/>
          <p:nvPr/>
        </p:nvGrpSpPr>
        <p:grpSpPr>
          <a:xfrm>
            <a:off x="8391088" y="1884500"/>
            <a:ext cx="582325" cy="109788"/>
            <a:chOff x="6236568" y="276066"/>
            <a:chExt cx="582325" cy="148083"/>
          </a:xfrm>
        </p:grpSpPr>
        <p:sp>
          <p:nvSpPr>
            <p:cNvPr id="38" name="5-конечная звезда 37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9" name="5-конечная звезда 38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0" name="5-конечная звезда 39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1" name="Группа 40"/>
          <p:cNvGrpSpPr/>
          <p:nvPr/>
        </p:nvGrpSpPr>
        <p:grpSpPr>
          <a:xfrm>
            <a:off x="8378072" y="2680020"/>
            <a:ext cx="582325" cy="109788"/>
            <a:chOff x="6236568" y="276066"/>
            <a:chExt cx="582325" cy="148083"/>
          </a:xfrm>
        </p:grpSpPr>
        <p:sp>
          <p:nvSpPr>
            <p:cNvPr id="42" name="5-конечная звезда 41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3" name="5-конечная звезда 42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4" name="5-конечная звезда 43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5" name="Группа 44"/>
          <p:cNvGrpSpPr/>
          <p:nvPr/>
        </p:nvGrpSpPr>
        <p:grpSpPr>
          <a:xfrm>
            <a:off x="8401545" y="3568041"/>
            <a:ext cx="582325" cy="109788"/>
            <a:chOff x="6236568" y="276066"/>
            <a:chExt cx="582325" cy="148083"/>
          </a:xfrm>
        </p:grpSpPr>
        <p:sp>
          <p:nvSpPr>
            <p:cNvPr id="46" name="5-конечная звезда 45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7" name="5-конечная звезда 46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8" name="5-конечная звезда 47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9" name="Группа 48"/>
          <p:cNvGrpSpPr/>
          <p:nvPr/>
        </p:nvGrpSpPr>
        <p:grpSpPr>
          <a:xfrm>
            <a:off x="8489742" y="5125536"/>
            <a:ext cx="365246" cy="109788"/>
            <a:chOff x="7472157" y="269324"/>
            <a:chExt cx="365246" cy="148082"/>
          </a:xfrm>
        </p:grpSpPr>
        <p:sp>
          <p:nvSpPr>
            <p:cNvPr id="50" name="5-конечная звезда 49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5-конечная звезда 50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2" name="Группа 51"/>
          <p:cNvGrpSpPr/>
          <p:nvPr/>
        </p:nvGrpSpPr>
        <p:grpSpPr>
          <a:xfrm>
            <a:off x="8466653" y="6084333"/>
            <a:ext cx="365246" cy="109788"/>
            <a:chOff x="7472157" y="269324"/>
            <a:chExt cx="365246" cy="148082"/>
          </a:xfrm>
        </p:grpSpPr>
        <p:sp>
          <p:nvSpPr>
            <p:cNvPr id="53" name="5-конечная звезда 52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5-конечная звезда 53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5" name="Группа 54"/>
          <p:cNvGrpSpPr/>
          <p:nvPr/>
        </p:nvGrpSpPr>
        <p:grpSpPr>
          <a:xfrm>
            <a:off x="5447729" y="1879497"/>
            <a:ext cx="1068903" cy="114791"/>
            <a:chOff x="3405227" y="248521"/>
            <a:chExt cx="1022757" cy="195917"/>
          </a:xfrm>
        </p:grpSpPr>
        <p:sp>
          <p:nvSpPr>
            <p:cNvPr id="56" name="5-конечная звезда 55"/>
            <p:cNvSpPr/>
            <p:nvPr/>
          </p:nvSpPr>
          <p:spPr>
            <a:xfrm>
              <a:off x="3405227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7" name="5-конечная звезда 56"/>
            <p:cNvSpPr/>
            <p:nvPr/>
          </p:nvSpPr>
          <p:spPr>
            <a:xfrm>
              <a:off x="3629635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5-конечная звезда 57"/>
            <p:cNvSpPr/>
            <p:nvPr/>
          </p:nvSpPr>
          <p:spPr>
            <a:xfrm>
              <a:off x="3851920" y="25470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9" name="5-конечная звезда 58"/>
            <p:cNvSpPr/>
            <p:nvPr/>
          </p:nvSpPr>
          <p:spPr>
            <a:xfrm>
              <a:off x="4067944" y="254701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5-конечная звезда 59"/>
            <p:cNvSpPr/>
            <p:nvPr/>
          </p:nvSpPr>
          <p:spPr>
            <a:xfrm>
              <a:off x="4283968" y="248521"/>
              <a:ext cx="144016" cy="189736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3492901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36004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Итоги распределения звезд </a:t>
            </a:r>
            <a:r>
              <a:rPr lang="ru-RU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областных перинатальных центров по </a:t>
            </a:r>
            <a:r>
              <a:rPr lang="ru-RU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итогам </a:t>
            </a:r>
            <a:r>
              <a:rPr lang="ru-RU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2017 </a:t>
            </a:r>
            <a:r>
              <a:rPr lang="ru-RU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года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8966428"/>
              </p:ext>
            </p:extLst>
          </p:nvPr>
        </p:nvGraphicFramePr>
        <p:xfrm>
          <a:off x="-3" y="363244"/>
          <a:ext cx="9144003" cy="64947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511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63198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6367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3238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3238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3742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106129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884905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769124"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Регион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медицинской организации</a:t>
                      </a:r>
                    </a:p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 расчета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клиническим показателям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</a:t>
                      </a: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370</a:t>
                      </a: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05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 расчета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показателям менеджмента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</a:t>
                      </a: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780</a:t>
                      </a: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2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16609"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ФБ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КР (%)=ФБ/</a:t>
                      </a:r>
                      <a:r>
                        <a:rPr lang="en-US" sz="10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000" b="1" kern="12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ахПБ</a:t>
                      </a:r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*100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Звезды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ФБ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 (%)=ФБ/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ПБ*100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Звезды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006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Алматинская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ГКП на ПХВ "Областной перинатальный центр" государственного учреждения "Управление здравоохранения </a:t>
                      </a:r>
                      <a:r>
                        <a:rPr lang="ru-RU" sz="10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Алматинской</a:t>
                      </a: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области"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260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70%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120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15%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0006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Жамбылская</a:t>
                      </a:r>
                      <a:r>
                        <a:rPr lang="ru-RU" sz="105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ГКП НА ПХВ "</a:t>
                      </a:r>
                      <a:r>
                        <a:rPr lang="ru-RU" sz="105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Жамбылский</a:t>
                      </a:r>
                      <a:r>
                        <a:rPr lang="ru-RU" sz="105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областной перинатальный центр управления здравоохранения </a:t>
                      </a:r>
                      <a:r>
                        <a:rPr lang="ru-RU" sz="105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акимата</a:t>
                      </a:r>
                      <a:r>
                        <a:rPr lang="ru-RU" sz="105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5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Жамбылской</a:t>
                      </a:r>
                      <a:r>
                        <a:rPr lang="ru-RU" sz="105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области"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260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70%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310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40%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952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ЮКО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ГККП "Областной перинатальный центр №1" УЗ ЮКО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239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65%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390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50%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979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ЮКО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ГККП "Областной перинатальный центр №3" управления здравоохранения Южно-Казахстанской области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232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63%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360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46%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7979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ЮКО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ГККП "Областной перинатальный центр №2" управления здравоохранения Южно-Казахстанской области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210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57%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135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17%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7177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ЮКО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ГККП "Областной перинатальный центр №4" УЗ ЮКО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190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51%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145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19%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66669">
                <a:tc grid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ах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ПБ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максимальный пороговый балл;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ФБ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- фактический балл;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</a:t>
                      </a:r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– коэффициент результативности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grpSp>
        <p:nvGrpSpPr>
          <p:cNvPr id="4" name="Группа 3"/>
          <p:cNvGrpSpPr/>
          <p:nvPr/>
        </p:nvGrpSpPr>
        <p:grpSpPr>
          <a:xfrm>
            <a:off x="5505980" y="2119121"/>
            <a:ext cx="806733" cy="109788"/>
            <a:chOff x="4800372" y="271747"/>
            <a:chExt cx="806733" cy="148083"/>
          </a:xfrm>
        </p:grpSpPr>
        <p:sp>
          <p:nvSpPr>
            <p:cNvPr id="6" name="5-конечная звезда 5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5-конечная звезда 6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5-конечная звезда 7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5-конечная звезда 8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" name="Группа 9"/>
          <p:cNvGrpSpPr/>
          <p:nvPr/>
        </p:nvGrpSpPr>
        <p:grpSpPr>
          <a:xfrm>
            <a:off x="5471038" y="3175196"/>
            <a:ext cx="806733" cy="109788"/>
            <a:chOff x="4800372" y="271747"/>
            <a:chExt cx="806733" cy="148083"/>
          </a:xfrm>
        </p:grpSpPr>
        <p:sp>
          <p:nvSpPr>
            <p:cNvPr id="11" name="5-конечная звезда 10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5-конечная звезда 12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5-конечная звезда 13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5-конечная звезда 14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6" name="Группа 15"/>
          <p:cNvGrpSpPr/>
          <p:nvPr/>
        </p:nvGrpSpPr>
        <p:grpSpPr>
          <a:xfrm>
            <a:off x="5615054" y="3967285"/>
            <a:ext cx="582325" cy="109788"/>
            <a:chOff x="6236568" y="276066"/>
            <a:chExt cx="582325" cy="148083"/>
          </a:xfrm>
        </p:grpSpPr>
        <p:sp>
          <p:nvSpPr>
            <p:cNvPr id="17" name="5-конечная звезда 16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5-конечная звезда 17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5-конечная звезда 18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0" name="Группа 19"/>
          <p:cNvGrpSpPr/>
          <p:nvPr/>
        </p:nvGrpSpPr>
        <p:grpSpPr>
          <a:xfrm>
            <a:off x="5606244" y="4649584"/>
            <a:ext cx="582325" cy="109788"/>
            <a:chOff x="6236568" y="276066"/>
            <a:chExt cx="582325" cy="148083"/>
          </a:xfrm>
        </p:grpSpPr>
        <p:sp>
          <p:nvSpPr>
            <p:cNvPr id="21" name="5-конечная звезда 20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5-конечная звезда 21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5-конечная звезда 22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4" name="Группа 23"/>
          <p:cNvGrpSpPr/>
          <p:nvPr/>
        </p:nvGrpSpPr>
        <p:grpSpPr>
          <a:xfrm>
            <a:off x="5606244" y="5424559"/>
            <a:ext cx="582325" cy="109788"/>
            <a:chOff x="6236568" y="276066"/>
            <a:chExt cx="582325" cy="148083"/>
          </a:xfrm>
        </p:grpSpPr>
        <p:sp>
          <p:nvSpPr>
            <p:cNvPr id="25" name="5-конечная звезда 24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5-конечная звезда 25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5-конечная звезда 26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8" name="Группа 27"/>
          <p:cNvGrpSpPr/>
          <p:nvPr/>
        </p:nvGrpSpPr>
        <p:grpSpPr>
          <a:xfrm>
            <a:off x="5606244" y="6170791"/>
            <a:ext cx="582325" cy="109788"/>
            <a:chOff x="6236568" y="276066"/>
            <a:chExt cx="582325" cy="148083"/>
          </a:xfrm>
        </p:grpSpPr>
        <p:sp>
          <p:nvSpPr>
            <p:cNvPr id="29" name="5-конечная звезда 28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5-конечная звезда 29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5-конечная звезда 30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2" name="Группа 31"/>
          <p:cNvGrpSpPr/>
          <p:nvPr/>
        </p:nvGrpSpPr>
        <p:grpSpPr>
          <a:xfrm>
            <a:off x="8499039" y="3175195"/>
            <a:ext cx="365246" cy="109788"/>
            <a:chOff x="7472157" y="269324"/>
            <a:chExt cx="365246" cy="148082"/>
          </a:xfrm>
        </p:grpSpPr>
        <p:sp>
          <p:nvSpPr>
            <p:cNvPr id="33" name="5-конечная звезда 32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5-конечная звезда 33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8" name="Группа 37"/>
          <p:cNvGrpSpPr/>
          <p:nvPr/>
        </p:nvGrpSpPr>
        <p:grpSpPr>
          <a:xfrm>
            <a:off x="8531537" y="4649585"/>
            <a:ext cx="365246" cy="109788"/>
            <a:chOff x="7472157" y="269324"/>
            <a:chExt cx="365246" cy="148082"/>
          </a:xfrm>
        </p:grpSpPr>
        <p:sp>
          <p:nvSpPr>
            <p:cNvPr id="39" name="5-конечная звезда 38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0" name="5-конечная звезда 39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41" name="5-конечная звезда 40"/>
          <p:cNvSpPr/>
          <p:nvPr/>
        </p:nvSpPr>
        <p:spPr>
          <a:xfrm>
            <a:off x="8609654" y="2119122"/>
            <a:ext cx="144016" cy="109788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5-конечная звезда 41"/>
          <p:cNvSpPr/>
          <p:nvPr/>
        </p:nvSpPr>
        <p:spPr>
          <a:xfrm>
            <a:off x="8643055" y="5386241"/>
            <a:ext cx="144016" cy="109788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5-конечная звезда 42"/>
          <p:cNvSpPr/>
          <p:nvPr/>
        </p:nvSpPr>
        <p:spPr>
          <a:xfrm>
            <a:off x="8643055" y="6176831"/>
            <a:ext cx="144016" cy="109788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44" name="Группа 43"/>
          <p:cNvGrpSpPr/>
          <p:nvPr/>
        </p:nvGrpSpPr>
        <p:grpSpPr>
          <a:xfrm>
            <a:off x="8429106" y="3949167"/>
            <a:ext cx="582325" cy="109788"/>
            <a:chOff x="6236568" y="276066"/>
            <a:chExt cx="582325" cy="148083"/>
          </a:xfrm>
        </p:grpSpPr>
        <p:sp>
          <p:nvSpPr>
            <p:cNvPr id="45" name="5-конечная звезда 44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6" name="5-конечная звезда 45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7" name="5-конечная звезда 46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286872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</TotalTime>
  <Words>1325</Words>
  <Application>Microsoft Office PowerPoint</Application>
  <PresentationFormat>Экран (4:3)</PresentationFormat>
  <Paragraphs>353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РЕСПУБЛИКАНСКИЙ ЦЕНТР РАЗВИТИЯ ЗДРАВООХРАНЕНИЯ МИНИСТЕРСТВА ЗДРАВООХРАНЕНИЯ РЕСПУБЛИКИ КАЗАХСТАН</vt:lpstr>
      <vt:lpstr>Итоги распределения звезд городских родильных домов  и перинатальных центров по итогам 2017 года</vt:lpstr>
      <vt:lpstr>Итоги распределения звезд городских родильных домов  и перинатальных центров по итогам 2017 года</vt:lpstr>
      <vt:lpstr>Итоги распределения звезд городских родильных домов  и перинатальных центров по итогам 2017 года</vt:lpstr>
      <vt:lpstr>Итоги распределения звезд городских родильных домов  и перинатальных центров по итогам 2017 года</vt:lpstr>
      <vt:lpstr>Итоги распределения звезд областных перинатальных центров по итогам 2017 года</vt:lpstr>
      <vt:lpstr>Итоги распределения звезд областных перинатальных центров по итогам 2017 года</vt:lpstr>
      <vt:lpstr>Итоги распределения звезд областных перинатальных центров по итогам 2017 года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РЕСПУБЛИКАНСКИЙ ЦЕНТР РАЗВИТИЯ ЗДРАВООХРАНЕНИЯ МИНИСТЕРСТВА ЗДРАВООХРАНЕНИЯ РЕСПУБЛИКИ КАЗАХСТАН</dc:title>
  <dc:creator>Елюбаев Асанали Санатович</dc:creator>
  <cp:lastModifiedBy>Елюбаев Асанали Санатович</cp:lastModifiedBy>
  <cp:revision>112</cp:revision>
  <dcterms:created xsi:type="dcterms:W3CDTF">2018-06-05T11:47:28Z</dcterms:created>
  <dcterms:modified xsi:type="dcterms:W3CDTF">2018-07-13T10:38:25Z</dcterms:modified>
</cp:coreProperties>
</file>